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36"/>
  </p:notesMasterIdLst>
  <p:handoutMasterIdLst>
    <p:handoutMasterId r:id="rId37"/>
  </p:handoutMasterIdLst>
  <p:sldIdLst>
    <p:sldId id="330" r:id="rId2"/>
    <p:sldId id="331" r:id="rId3"/>
    <p:sldId id="332" r:id="rId4"/>
    <p:sldId id="333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33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AAEE5E92-B24A-4706-966D-7F7DEEB74ED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487F85-6972-437B-A8CA-2D2C70B69FFF}" type="datetimeFigureOut">
              <a:rPr lang="en-US"/>
              <a:pPr/>
              <a:t>8/14/2014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2EB9FE0-DF21-4D12-950E-AAC78186D86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B85EBE-C1FB-4555-8BEA-C8B735321DAB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A9BD16-80BF-49A1-B5EF-A37538140911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5EB4CE-04B4-4FF3-9EAC-E2A3BACB5520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C0FFA-5BF1-46F8-BA25-799114B8FAB0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C0DBF-40AF-44A3-B097-03DDE15F7AA3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295335-3F75-487C-8E09-401E97DDB39B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31C641-DAE2-47BE-8C6D-143B64FA0A16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9F9BFE-BA25-4F5B-BEAE-77311053F316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84A751-9927-42E4-AE56-86FE9DADE3E9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0C00D-3FBC-4BDF-AC4B-0C9276AF2897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11F2E7-0523-42E0-8E47-DAB3E9E6A072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2A50D5-A446-4394-A08F-EECF7801BC39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E36A2-C3CE-45ED-A83E-17DD0E9812CE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class to discuss the changes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9FE0-DF21-4D12-950E-AAC78186D86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Get class to discuss the changes 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9FE0-DF21-4D12-950E-AAC78186D86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Get class to discuss the changes here. You could demonstrate this with iron wool</a:t>
            </a:r>
            <a:r>
              <a:rPr lang="en-US" baseline="0" dirty="0" smtClean="0"/>
              <a:t> and a 9V cell.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9FE0-DF21-4D12-950E-AAC78186D86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D6694F-8573-4CD4-94BF-71E16498C800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en-US" dirty="0" smtClean="0"/>
              <a:t>Set</a:t>
            </a:r>
            <a:r>
              <a:rPr lang="en-US" altLang="en-US" baseline="0" dirty="0" smtClean="0"/>
              <a:t> up lots examples of energy transformations and get class to write energy flow diagrams for each one. Pendulum, mass on a spring, flashlight, </a:t>
            </a:r>
            <a:r>
              <a:rPr lang="en-US" altLang="en-US" baseline="0" smtClean="0"/>
              <a:t>Hero’s engine etc.</a:t>
            </a: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E812B2-B8D1-49D3-93D2-FC576686A38E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en-US" dirty="0" smtClean="0"/>
              <a:t>The picture is of Joule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8C85A9-E9DC-4AFA-B82D-8FA368E2AB21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561F17-BE93-4337-B48C-E7B95B0982C8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40A3B2-DBC9-4B51-9543-409F56C7C493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751744-70E5-49A8-BEF6-A639FC9F8D32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A1C266-8176-4B57-899C-48A83DC71BB4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7B827-3DD0-46DC-9909-487823962A56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B3D2-4294-4CFB-9A9A-7D5BEBF3C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17ED-7115-4DB3-BE13-B26E2F603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382A6-821D-4566-AA78-DD9B6A100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CE660-0B59-4A73-A1B5-4BDE41600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E228-24EC-4A6F-B2FE-5A56B7FAF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7A4E-C519-47F5-ADD5-D91CA9CEA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CCB6-10D4-479D-B8E4-1F95FFBF2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8752-3543-43E5-A913-C05B9A591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6EE7-6552-4F51-A77F-31BA7BBEA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89D87-CA2F-42BB-8E17-7AA2720564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5A4F-08DC-4A74-9688-7CB0449AB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2D49C-4637-44ED-A136-3754EE83A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://images.google.com/imgres?imgurl=http://www.seismo.unr.edu/ftp/pub/louie/class/plate/coal.gif&amp;imgrefurl=http://www.seismo.unr.edu/ftp/pub/louie/class/plate/composition.html&amp;h=170&amp;w=176&amp;sz=13&amp;hl=en&amp;start=4&amp;tbnid=xnNCQ94o6d-wxM:&amp;tbnh=97&amp;tbnw=100&amp;prev=/images?q=coal&amp;svnum=10&amp;hl=en&amp;lr=" TargetMode="External"/><Relationship Id="rId7" Type="http://schemas.openxmlformats.org/officeDocument/2006/relationships/hyperlink" Target="http://images.google.com/imgres?imgurl=http://www.toaster.org/cards/toast.jpg&amp;imgrefurl=http://www.toaster.org/card.html&amp;h=400&amp;w=374&amp;sz=35&amp;hl=en&amp;start=2&amp;tbnid=zpZC2VteZmqyeM:&amp;tbnh=124&amp;tbnw=116&amp;prev=/images?q=toast&amp;svnum=10&amp;hl=en&amp;lr=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hyperlink" Target="http://images.google.com/imgres?imgurl=http://www.batterien-markt.de/images/products/Duracell%20Baby.jpg&amp;imgrefurl=http://www.batterien-markt.de/c49.html&amp;h=146&amp;w=235&amp;sz=7&amp;hl=en&amp;start=5&amp;tbnid=umYKP_h6hYvOqM:&amp;tbnh=68&amp;tbnw=109&amp;prev=/images?q=duracell&amp;svnum=10&amp;hl=en&amp;lr=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11.jpeg"/><Relationship Id="rId9" Type="http://schemas.openxmlformats.org/officeDocument/2006/relationships/hyperlink" Target="http://images.google.com/imgres?imgurl=http://www.miamicountymuseum.com/oil_well.jpg&amp;imgrefurl=http://www.miamicountymuseum.com/photos.html&amp;h=512&amp;w=378&amp;sz=31&amp;hl=en&amp;start=2&amp;tbnid=FD-xAk6kvMhUUM:&amp;tbnh=131&amp;tbnw=97&amp;prev=/images?q=oil+well&amp;svnum=10&amp;hl=en&amp;lr=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serc.carleton.edu/images/usingdata/nasaimages/atom-with-electrons.gif&amp;imgrefurl=http://serc.carleton.edu/usingdata/nasaimages/index4.html&amp;h=320&amp;w=320&amp;sz=13&amp;hl=en&amp;start=6&amp;tbnid=djuLV10WfVreIM:&amp;tbnh=118&amp;tbnw=118&amp;prev=/images?q=atom&amp;svnum=10&amp;hl=en&amp;lr=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hyperlink" Target="http://www.google.pl/url?sa=i&amp;rct=j&amp;q=&amp;esrc=s&amp;source=images&amp;cd=&amp;cad=rja&amp;uact=8&amp;docid=aql4MFQBgn7F5M&amp;tbnid=LI9hBbC-tGRIUM:&amp;ved=0CAUQjRw&amp;url=http://giphy.com/search/nuclear-explosion&amp;ei=EaKqU7iAFqmJ4gTanIHwBA&amp;bvm=bv.69620078,d.bGE&amp;psig=AFQjCNFiWxoz9RDbEoBXA3xSx_5yqArRQA&amp;ust=1403777930347001" TargetMode="Externa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library.thinkquest.org/CR0215468/rocket-launch.jpg&amp;imgrefurl=http://library.thinkquest.org/CR0215468/spacecraft.htm&amp;h=203&amp;w=183&amp;sz=6&amp;hl=en&amp;start=2&amp;tbnid=M5lY4_VbGdeE9M:&amp;tbnh=105&amp;tbnw=95&amp;prev=/images?q=rocket+launch&amp;svnum=10&amp;hl=en&amp;lr=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tonyrogers.com/weapons/images/high_speed_photos/webready/30_bullet_apple.jpg&amp;imgrefurl=http://www.tonyrogers.com/weapons/images/high_speed_photos/&amp;h=455&amp;w=560&amp;sz=11&amp;hl=en&amp;start=1&amp;tbnid=4U7-Gob-MaqrAM:&amp;tbnh=108&amp;tbnw=133&amp;prev=/images?q=bullet+apple&amp;svnum=10&amp;hl=en&amp;lr=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lesson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Principle of conservation of energy</a:t>
            </a:r>
          </a:p>
          <a:p>
            <a:r>
              <a:rPr lang="en-US" dirty="0" smtClean="0"/>
              <a:t>Efficiency</a:t>
            </a:r>
            <a:endParaRPr lang="en-US" dirty="0"/>
          </a:p>
        </p:txBody>
      </p:sp>
      <p:pic>
        <p:nvPicPr>
          <p:cNvPr id="62466" name="Picture 2" descr="http://static.rcgroups.net/forums/attachments/3/3/7/2/9/9/a4239936-104-save-energy-funny-sign.jpeg?d=1314501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348880"/>
            <a:ext cx="4302549" cy="4216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Electric</a:t>
            </a:r>
            <a:endParaRPr lang="en-GB" altLang="en-US" smtClean="0">
              <a:solidFill>
                <a:schemeClr val="bg1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11268" name="Picture 7" descr="electricchair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773238"/>
            <a:ext cx="5976938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FF"/>
                </a:solidFill>
              </a:rPr>
              <a:t>Chemical</a:t>
            </a:r>
            <a:endParaRPr lang="en-GB" altLang="en-US" smtClean="0">
              <a:solidFill>
                <a:srgbClr val="0000FF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292" name="Picture 5" descr="coa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500313"/>
            <a:ext cx="1295400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 descr="Duracell%2520Baby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5786438"/>
            <a:ext cx="124618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9" descr="toast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500" y="2714625"/>
            <a:ext cx="1325563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1" descr="oil_well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86375" y="5072063"/>
            <a:ext cx="1108075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https://howisearth.files.wordpress.com/2010/02/solar-power-energy-cartoon-funny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1720" y="1700808"/>
            <a:ext cx="4778723" cy="3150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FF"/>
                </a:solidFill>
              </a:rPr>
              <a:t>Gravitational potential</a:t>
            </a:r>
            <a:endParaRPr lang="en-GB" altLang="en-US" smtClean="0">
              <a:solidFill>
                <a:srgbClr val="0000FF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13316" name="Picture 4" descr="Baxter gif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857375"/>
            <a:ext cx="6894513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rgbClr val="0000FF"/>
                </a:solidFill>
              </a:rPr>
              <a:t>Elastic/</a:t>
            </a:r>
            <a:r>
              <a:rPr lang="pl-PL" altLang="en-US" smtClean="0">
                <a:solidFill>
                  <a:srgbClr val="0000FF"/>
                </a:solidFill>
              </a:rPr>
              <a:t>S</a:t>
            </a:r>
            <a:r>
              <a:rPr lang="en-US" altLang="en-US" smtClean="0">
                <a:solidFill>
                  <a:srgbClr val="0000FF"/>
                </a:solidFill>
              </a:rPr>
              <a:t>train</a:t>
            </a:r>
            <a:endParaRPr lang="en-GB" altLang="en-US" smtClean="0">
              <a:solidFill>
                <a:srgbClr val="0000FF"/>
              </a:solidFill>
            </a:endParaRPr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771650"/>
            <a:ext cx="4325937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FF"/>
                </a:solidFill>
              </a:rPr>
              <a:t>Nuclear</a:t>
            </a:r>
            <a:endParaRPr lang="en-GB" altLang="en-US" smtClean="0">
              <a:solidFill>
                <a:srgbClr val="0000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5364" name="Picture 7" descr="atom-with-electron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4800600"/>
            <a:ext cx="134937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http://media1.giphy.com/media/APNXnSYadQYO4/giphy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1890713"/>
            <a:ext cx="6121400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Types of Energy</a:t>
            </a:r>
            <a:endParaRPr lang="en-GB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Heat					</a:t>
            </a:r>
            <a:r>
              <a:rPr lang="en-US" altLang="en-US" smtClean="0">
                <a:solidFill>
                  <a:srgbClr val="0000FF"/>
                </a:solidFill>
              </a:rPr>
              <a:t>Chemical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Light					</a:t>
            </a:r>
            <a:r>
              <a:rPr lang="en-US" altLang="en-US" smtClean="0">
                <a:solidFill>
                  <a:srgbClr val="0000FF"/>
                </a:solidFill>
              </a:rPr>
              <a:t>Gravitational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Sound				</a:t>
            </a:r>
            <a:r>
              <a:rPr lang="en-US" altLang="en-US" smtClean="0">
                <a:solidFill>
                  <a:srgbClr val="0000FF"/>
                </a:solidFill>
              </a:rPr>
              <a:t>Elastic/</a:t>
            </a:r>
            <a:r>
              <a:rPr lang="pl-PL" altLang="en-US" smtClean="0">
                <a:solidFill>
                  <a:srgbClr val="0000FF"/>
                </a:solidFill>
              </a:rPr>
              <a:t>S</a:t>
            </a:r>
            <a:r>
              <a:rPr lang="en-US" altLang="en-US" smtClean="0">
                <a:solidFill>
                  <a:srgbClr val="0000FF"/>
                </a:solidFill>
              </a:rPr>
              <a:t>train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Kinetic				</a:t>
            </a:r>
            <a:r>
              <a:rPr lang="en-US" altLang="en-US" smtClean="0">
                <a:solidFill>
                  <a:srgbClr val="0000FF"/>
                </a:solidFill>
              </a:rPr>
              <a:t>Nuclear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Electric</a:t>
            </a:r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Types of Energy</a:t>
            </a:r>
            <a:endParaRPr lang="en-GB" alt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Heat					</a:t>
            </a:r>
            <a:r>
              <a:rPr lang="en-US" altLang="en-US" smtClean="0">
                <a:solidFill>
                  <a:srgbClr val="0000FF"/>
                </a:solidFill>
              </a:rPr>
              <a:t>Chemical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Light					</a:t>
            </a:r>
            <a:r>
              <a:rPr lang="en-US" altLang="en-US" smtClean="0">
                <a:solidFill>
                  <a:srgbClr val="0000FF"/>
                </a:solidFill>
              </a:rPr>
              <a:t>Gravitational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Sound				</a:t>
            </a:r>
            <a:r>
              <a:rPr lang="en-US" altLang="en-US" smtClean="0">
                <a:solidFill>
                  <a:srgbClr val="0000FF"/>
                </a:solidFill>
              </a:rPr>
              <a:t>Elastic/</a:t>
            </a:r>
            <a:r>
              <a:rPr lang="pl-PL" altLang="en-US" smtClean="0">
                <a:solidFill>
                  <a:srgbClr val="0000FF"/>
                </a:solidFill>
              </a:rPr>
              <a:t>S</a:t>
            </a:r>
            <a:r>
              <a:rPr lang="en-US" altLang="en-US" smtClean="0">
                <a:solidFill>
                  <a:srgbClr val="0000FF"/>
                </a:solidFill>
              </a:rPr>
              <a:t>train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Kinetic				</a:t>
            </a:r>
            <a:r>
              <a:rPr lang="en-US" altLang="en-US" smtClean="0">
                <a:solidFill>
                  <a:srgbClr val="0000FF"/>
                </a:solidFill>
              </a:rPr>
              <a:t>Nuclear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Electric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0000FF"/>
                </a:solidFill>
              </a:rPr>
              <a:t>						Stored/potential</a:t>
            </a:r>
            <a:endParaRPr lang="en-GB" altLang="en-US" smtClean="0">
              <a:solidFill>
                <a:srgbClr val="0000FF"/>
              </a:solidFill>
            </a:endParaRPr>
          </a:p>
        </p:txBody>
      </p:sp>
      <p:sp>
        <p:nvSpPr>
          <p:cNvPr id="17412" name="AutoShape 4"/>
          <p:cNvSpPr>
            <a:spLocks/>
          </p:cNvSpPr>
          <p:nvPr/>
        </p:nvSpPr>
        <p:spPr bwMode="auto">
          <a:xfrm rot="-5400000">
            <a:off x="6291064" y="3150096"/>
            <a:ext cx="381000" cy="2667000"/>
          </a:xfrm>
          <a:prstGeom prst="leftBrace">
            <a:avLst>
              <a:gd name="adj1" fmla="val 58333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The Law of Conservation of Energy</a:t>
            </a:r>
            <a:endParaRPr lang="en-GB" altLang="en-US" smtClean="0">
              <a:solidFill>
                <a:schemeClr val="bg1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	</a:t>
            </a:r>
            <a:r>
              <a:rPr lang="en-US" altLang="en-US" sz="5400" smtClean="0">
                <a:solidFill>
                  <a:schemeClr val="bg1"/>
                </a:solidFill>
              </a:rPr>
              <a:t>Energy can be changed (transformed) from one type to another, but it can never be made or destroyed.</a:t>
            </a:r>
            <a:endParaRPr lang="en-GB" altLang="en-US" sz="54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univer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1066800"/>
            <a:ext cx="9753600" cy="94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3581400" y="3429000"/>
            <a:ext cx="32766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3200">
                <a:solidFill>
                  <a:srgbClr val="FFFF00"/>
                </a:solidFill>
              </a:rPr>
              <a:t>This means that the total amount of energy in the Universe stays the same!</a:t>
            </a:r>
            <a:endParaRPr lang="en-GB" altLang="en-US" sz="320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Energy Flow diagrams</a:t>
            </a:r>
            <a:endParaRPr lang="en-GB" alt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	We can write energy flow diagrams to show the energy changes that occur in a given situation.</a:t>
            </a:r>
            <a:r>
              <a:rPr lang="pl-PL" altLang="en-US" dirty="0" smtClean="0"/>
              <a:t> W</a:t>
            </a:r>
            <a:r>
              <a:rPr lang="en-US" altLang="en-US" dirty="0" smtClean="0"/>
              <a:t>hen a car brakes, its kinetic energy is transformed into heat energy </a:t>
            </a:r>
            <a:r>
              <a:rPr lang="pl-PL" altLang="en-US" dirty="0" smtClean="0"/>
              <a:t>in</a:t>
            </a:r>
            <a:r>
              <a:rPr lang="en-US" altLang="en-US" dirty="0" smtClean="0"/>
              <a:t> the brakes.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l-PL" altLang="en-US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l-PL" altLang="en-US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</a:rPr>
              <a:t>Kinetic					heat</a:t>
            </a:r>
            <a:endParaRPr lang="en-GB" altLang="en-US" dirty="0" smtClean="0">
              <a:solidFill>
                <a:srgbClr val="0000FF"/>
              </a:solidFill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979712" y="5877272"/>
            <a:ext cx="3733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0485" name="Picture 5" descr="glowing brake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356992"/>
            <a:ext cx="506173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potato gif getting it o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0955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Do now!</a:t>
            </a:r>
            <a:endParaRPr lang="en-GB" altLang="en-US" smtClean="0">
              <a:solidFill>
                <a:schemeClr val="bg1"/>
              </a:solidFill>
            </a:endParaRPr>
          </a:p>
        </p:txBody>
      </p:sp>
      <p:sp>
        <p:nvSpPr>
          <p:cNvPr id="2052" name="Text Box 15"/>
          <p:cNvSpPr txBox="1">
            <a:spLocks noChangeArrowheads="1"/>
          </p:cNvSpPr>
          <p:nvPr/>
        </p:nvSpPr>
        <p:spPr bwMode="auto">
          <a:xfrm>
            <a:off x="323850" y="404813"/>
            <a:ext cx="442753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7200"/>
              <a:t>DO NOW!</a:t>
            </a:r>
            <a:endParaRPr lang="en-US" altLang="en-US" sz="7200"/>
          </a:p>
        </p:txBody>
      </p:sp>
      <p:cxnSp>
        <p:nvCxnSpPr>
          <p:cNvPr id="7" name="Straight Connector 6"/>
          <p:cNvCxnSpPr/>
          <p:nvPr/>
        </p:nvCxnSpPr>
        <p:spPr>
          <a:xfrm>
            <a:off x="5500688" y="2786063"/>
            <a:ext cx="3000375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00688" y="2857500"/>
            <a:ext cx="3000375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29375" y="3286125"/>
            <a:ext cx="1143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29375" y="3357563"/>
            <a:ext cx="11430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AutoShape 6"/>
          <p:cNvSpPr>
            <a:spLocks noChangeArrowheads="1"/>
          </p:cNvSpPr>
          <p:nvPr/>
        </p:nvSpPr>
        <p:spPr bwMode="auto">
          <a:xfrm>
            <a:off x="5214938" y="188912"/>
            <a:ext cx="3571875" cy="3960167"/>
          </a:xfrm>
          <a:prstGeom prst="wedgeRoundRectCallout">
            <a:avLst>
              <a:gd name="adj1" fmla="val -102791"/>
              <a:gd name="adj2" fmla="val 4818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altLang="en-US" sz="3200" dirty="0"/>
              <a:t>Can you talk to the person next to you about what the word ENERGY means.</a:t>
            </a:r>
          </a:p>
          <a:p>
            <a:pPr algn="ctr"/>
            <a:endParaRPr lang="pl-PL" altLang="en-US" sz="3200" dirty="0">
              <a:solidFill>
                <a:srgbClr val="0000FF"/>
              </a:solidFill>
            </a:endParaRPr>
          </a:p>
        </p:txBody>
      </p:sp>
      <p:sp>
        <p:nvSpPr>
          <p:cNvPr id="2058" name="TextBox 15"/>
          <p:cNvSpPr txBox="1">
            <a:spLocks noChangeArrowheads="1"/>
          </p:cNvSpPr>
          <p:nvPr/>
        </p:nvSpPr>
        <p:spPr bwMode="auto">
          <a:xfrm>
            <a:off x="5214938" y="6000750"/>
            <a:ext cx="3286125" cy="461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en-US"/>
              <a:t>A potato ‘getting it on’</a:t>
            </a:r>
            <a:endParaRPr lang="en-GB" altLang="en-US"/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4143375" y="5429250"/>
            <a:ext cx="1071563" cy="5715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Other examples</a:t>
            </a:r>
            <a:endParaRPr lang="en-GB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When a rocket launches.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GB" altLang="en-US" smtClean="0"/>
          </a:p>
        </p:txBody>
      </p:sp>
      <p:pic>
        <p:nvPicPr>
          <p:cNvPr id="21508" name="Picture 7" descr="rocket-laun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819400"/>
            <a:ext cx="3328988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Other examples</a:t>
            </a:r>
            <a:endParaRPr lang="en-GB" alt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/>
              <a:t>When a rocket launches.</a:t>
            </a:r>
          </a:p>
          <a:p>
            <a:pPr eaLnBrk="1" hangingPunct="1">
              <a:buFontTx/>
              <a:buNone/>
            </a:pPr>
            <a:endParaRPr lang="en-US" altLang="en-US" dirty="0" smtClean="0"/>
          </a:p>
          <a:p>
            <a:pPr eaLnBrk="1" hangingPunct="1">
              <a:buFontTx/>
              <a:buNone/>
            </a:pPr>
            <a:r>
              <a:rPr lang="en-US" altLang="en-US" sz="2000" dirty="0" smtClean="0">
                <a:solidFill>
                  <a:srgbClr val="0000FF"/>
                </a:solidFill>
              </a:rPr>
              <a:t>Chemical	kinetic (+ sound + heat)		gravitational</a:t>
            </a:r>
            <a:r>
              <a:rPr lang="en-US" altLang="en-US" dirty="0" smtClean="0">
                <a:solidFill>
                  <a:srgbClr val="0000FF"/>
                </a:solidFill>
              </a:rPr>
              <a:t>	</a:t>
            </a:r>
          </a:p>
          <a:p>
            <a:pPr eaLnBrk="1" hangingPunct="1">
              <a:buFontTx/>
              <a:buNone/>
            </a:pPr>
            <a:endParaRPr lang="en-GB" altLang="en-US" dirty="0" smtClean="0">
              <a:solidFill>
                <a:srgbClr val="0000FF"/>
              </a:solidFill>
            </a:endParaRPr>
          </a:p>
        </p:txBody>
      </p:sp>
      <p:pic>
        <p:nvPicPr>
          <p:cNvPr id="22532" name="Picture 5" descr="rocket-launch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219200"/>
            <a:ext cx="1085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Line 6"/>
          <p:cNvSpPr>
            <a:spLocks noChangeShapeType="1"/>
          </p:cNvSpPr>
          <p:nvPr/>
        </p:nvSpPr>
        <p:spPr bwMode="auto">
          <a:xfrm>
            <a:off x="1828800" y="35052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Line 7"/>
          <p:cNvSpPr>
            <a:spLocks noChangeShapeType="1"/>
          </p:cNvSpPr>
          <p:nvPr/>
        </p:nvSpPr>
        <p:spPr bwMode="auto">
          <a:xfrm>
            <a:off x="5105400" y="3505200"/>
            <a:ext cx="838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smtClean="0">
                <a:solidFill>
                  <a:schemeClr val="bg1"/>
                </a:solidFill>
              </a:rPr>
              <a:t>Other examples?</a:t>
            </a:r>
            <a:endParaRPr lang="en-GB" altLang="en-US" dirty="0" smtClean="0">
              <a:solidFill>
                <a:schemeClr val="bg1"/>
              </a:solidFill>
            </a:endParaRPr>
          </a:p>
        </p:txBody>
      </p:sp>
      <p:pic>
        <p:nvPicPr>
          <p:cNvPr id="23555" name="Content Placeholder 3" descr="Rubber bands and watermelon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23950" y="1928813"/>
            <a:ext cx="7004050" cy="4286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mtClean="0">
                <a:solidFill>
                  <a:schemeClr val="bg1"/>
                </a:solidFill>
              </a:rPr>
              <a:t>Other examples?</a:t>
            </a:r>
            <a:endParaRPr lang="en-GB" altLang="en-US" smtClean="0">
              <a:solidFill>
                <a:schemeClr val="bg1"/>
              </a:solidFill>
            </a:endParaRPr>
          </a:p>
        </p:txBody>
      </p:sp>
      <p:pic>
        <p:nvPicPr>
          <p:cNvPr id="24579" name="Content Placeholder 5" descr="High speed golf ball impact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0" y="1912938"/>
            <a:ext cx="4214813" cy="4645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mtClean="0">
                <a:solidFill>
                  <a:schemeClr val="bg1"/>
                </a:solidFill>
              </a:rPr>
              <a:t>Other examples?</a:t>
            </a:r>
            <a:endParaRPr lang="en-GB" altLang="en-US" smtClean="0">
              <a:solidFill>
                <a:schemeClr val="bg1"/>
              </a:solidFill>
            </a:endParaRPr>
          </a:p>
        </p:txBody>
      </p:sp>
      <p:pic>
        <p:nvPicPr>
          <p:cNvPr id="26627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2005013"/>
            <a:ext cx="6627812" cy="4160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Energy Circus</a:t>
            </a:r>
            <a:endParaRPr lang="en-GB" altLang="en-US" smtClean="0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	</a:t>
            </a:r>
            <a:r>
              <a:rPr lang="en-US" altLang="en-US" smtClean="0"/>
              <a:t>Around the room are a few examples of energy changes (some simple, some a little more complicated!)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	For each example </a:t>
            </a:r>
            <a:r>
              <a:rPr lang="en-US" altLang="en-US" u="sng" smtClean="0"/>
              <a:t>NEATLY</a:t>
            </a:r>
            <a:r>
              <a:rPr lang="en-US" altLang="en-US" smtClean="0"/>
              <a:t> </a:t>
            </a:r>
            <a:r>
              <a:rPr lang="en-GB" altLang="en-US" smtClean="0"/>
              <a:t>write the energy flow diagram </a:t>
            </a:r>
            <a:r>
              <a:rPr lang="pl-PL" altLang="en-US" smtClean="0"/>
              <a:t>on the worksheet.</a:t>
            </a:r>
            <a:endParaRPr lang="en-US" alt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	You will have 2 minutes on each example.</a:t>
            </a:r>
            <a:endParaRPr lang="en-GB" altLang="en-US" smtClean="0"/>
          </a:p>
        </p:txBody>
      </p:sp>
      <p:pic>
        <p:nvPicPr>
          <p:cNvPr id="27652" name="Picture 6" descr="Circus graphic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14313"/>
            <a:ext cx="10858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Sankey Diagram</a:t>
            </a:r>
            <a:endParaRPr lang="en-GB" alt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	A Sankey diagram helps to show how much light and heat energy is produced</a:t>
            </a:r>
            <a:endParaRPr lang="en-GB" altLang="en-US" smtClean="0"/>
          </a:p>
        </p:txBody>
      </p:sp>
      <p:pic>
        <p:nvPicPr>
          <p:cNvPr id="26628" name="Picture 5" descr="l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657600"/>
            <a:ext cx="67056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Sankey Diagram</a:t>
            </a:r>
            <a:endParaRPr lang="en-GB" alt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	The thickness of each arrow is drawn to scale to show the amount of energy</a:t>
            </a:r>
            <a:endParaRPr lang="en-GB" altLang="en-US" smtClean="0"/>
          </a:p>
        </p:txBody>
      </p:sp>
      <p:pic>
        <p:nvPicPr>
          <p:cNvPr id="27652" name="Picture 4" descr="l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657600"/>
            <a:ext cx="67056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Sankey Diagram</a:t>
            </a:r>
            <a:endParaRPr lang="en-GB" alt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	Notice that the total amount of energy before is equal to the total amount of energy after (</a:t>
            </a:r>
            <a:r>
              <a:rPr lang="en-US" altLang="en-US" smtClean="0">
                <a:solidFill>
                  <a:srgbClr val="0000FF"/>
                </a:solidFill>
              </a:rPr>
              <a:t>conservation of energy</a:t>
            </a:r>
            <a:r>
              <a:rPr lang="en-US" altLang="en-US" smtClean="0"/>
              <a:t>)</a:t>
            </a:r>
            <a:endParaRPr lang="en-GB" altLang="en-US" smtClean="0"/>
          </a:p>
        </p:txBody>
      </p:sp>
      <p:pic>
        <p:nvPicPr>
          <p:cNvPr id="28676" name="Picture 4" descr="l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657600"/>
            <a:ext cx="67056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Efficiency</a:t>
            </a:r>
            <a:endParaRPr lang="en-GB" alt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	Although the total energy out is the same, not all of it is </a:t>
            </a:r>
            <a:r>
              <a:rPr lang="en-US" altLang="en-US" smtClean="0">
                <a:solidFill>
                  <a:srgbClr val="0000FF"/>
                </a:solidFill>
              </a:rPr>
              <a:t>useful</a:t>
            </a:r>
            <a:r>
              <a:rPr lang="en-US" altLang="en-US" smtClean="0"/>
              <a:t>.</a:t>
            </a:r>
            <a:endParaRPr lang="en-GB" altLang="en-US" smtClean="0"/>
          </a:p>
        </p:txBody>
      </p:sp>
      <p:pic>
        <p:nvPicPr>
          <p:cNvPr id="29700" name="Picture 4" descr="l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657600"/>
            <a:ext cx="67056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5638800" y="5867400"/>
            <a:ext cx="2438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What is Energy?</a:t>
            </a:r>
            <a:endParaRPr lang="en-GB" altLang="en-US" dirty="0" smtClean="0">
              <a:solidFill>
                <a:schemeClr val="bg1"/>
              </a:solidFill>
            </a:endParaRPr>
          </a:p>
        </p:txBody>
      </p:sp>
      <p:pic>
        <p:nvPicPr>
          <p:cNvPr id="105474" name="Picture 2" descr="http://www.dailyhaha.com/_pics/a-question-for-yo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556792"/>
            <a:ext cx="3919857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Efficiency</a:t>
            </a:r>
            <a:endParaRPr lang="en-GB" alt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2296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/>
              <a:t>	</a:t>
            </a:r>
            <a:r>
              <a:rPr lang="en-US" altLang="en-US" dirty="0" smtClean="0">
                <a:solidFill>
                  <a:srgbClr val="0000FF"/>
                </a:solidFill>
              </a:rPr>
              <a:t>Efficiency</a:t>
            </a:r>
            <a:r>
              <a:rPr lang="en-US" altLang="en-US" dirty="0" smtClean="0"/>
              <a:t> is defined as</a:t>
            </a:r>
          </a:p>
          <a:p>
            <a:pPr eaLnBrk="1" hangingPunct="1">
              <a:buFontTx/>
              <a:buNone/>
            </a:pPr>
            <a:endParaRPr lang="en-US" altLang="en-US" dirty="0" smtClean="0"/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Efficiency = useful work out = useful power out	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			total work in		total power in</a:t>
            </a:r>
            <a:endParaRPr lang="en-GB" altLang="en-US" sz="2800" dirty="0" smtClean="0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 flipV="1">
            <a:off x="2339752" y="3645024"/>
            <a:ext cx="216024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25" name="Picture 8" descr="thomas-edi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410075"/>
            <a:ext cx="20574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5076056" y="3645024"/>
            <a:ext cx="216024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Example</a:t>
            </a:r>
            <a:endParaRPr lang="en-GB" alt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	Efficiency = 	75 	 = </a:t>
            </a:r>
            <a:r>
              <a:rPr lang="en-US" altLang="en-US" smtClean="0">
                <a:solidFill>
                  <a:srgbClr val="0000FF"/>
                </a:solidFill>
              </a:rPr>
              <a:t>0.15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				500</a:t>
            </a:r>
            <a:endParaRPr lang="en-GB" altLang="en-US" smtClean="0"/>
          </a:p>
        </p:txBody>
      </p:sp>
      <p:pic>
        <p:nvPicPr>
          <p:cNvPr id="31748" name="Picture 4" descr="l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657600"/>
            <a:ext cx="67056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3275856" y="2204864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Energy efficient light bulb</a:t>
            </a:r>
            <a:endParaRPr lang="en-GB" alt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	Efficiency = 	75 	 = </a:t>
            </a:r>
            <a:r>
              <a:rPr lang="en-US" altLang="en-US" smtClean="0">
                <a:solidFill>
                  <a:srgbClr val="0000FF"/>
                </a:solidFill>
              </a:rPr>
              <a:t>0.75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				100</a:t>
            </a:r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  <p:pic>
        <p:nvPicPr>
          <p:cNvPr id="32772" name="Picture 5" descr="ph_energy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581400"/>
            <a:ext cx="39624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 descr="cfl_bul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352800"/>
            <a:ext cx="27432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Line 8"/>
          <p:cNvSpPr>
            <a:spLocks noChangeShapeType="1"/>
          </p:cNvSpPr>
          <p:nvPr/>
        </p:nvSpPr>
        <p:spPr bwMode="auto">
          <a:xfrm>
            <a:off x="3275856" y="2204864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Energy efficient light bulb</a:t>
            </a:r>
            <a:endParaRPr lang="en-GB" alt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	Efficiency = 	75 	 = </a:t>
            </a:r>
            <a:r>
              <a:rPr lang="en-US" altLang="en-US" smtClean="0">
                <a:solidFill>
                  <a:srgbClr val="0000FF"/>
                </a:solidFill>
              </a:rPr>
              <a:t>0.75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				100</a:t>
            </a:r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  <p:pic>
        <p:nvPicPr>
          <p:cNvPr id="33796" name="Picture 4" descr="ph_energy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581400"/>
            <a:ext cx="39624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fl_bul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352800"/>
            <a:ext cx="27432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3203848" y="2204864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799" name="Picture 7" descr="al%20go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447800"/>
            <a:ext cx="13589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5029200" y="2743200"/>
            <a:ext cx="2209800" cy="838200"/>
          </a:xfrm>
          <a:prstGeom prst="wedgeRoundRectCallout">
            <a:avLst>
              <a:gd name="adj1" fmla="val 84912"/>
              <a:gd name="adj2" fmla="val -9545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/>
              <a:t>That’s much better!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2.3 Efficiency and </a:t>
            </a:r>
            <a:r>
              <a:rPr lang="en-US" dirty="0" err="1" smtClean="0"/>
              <a:t>Sankey</a:t>
            </a:r>
            <a:r>
              <a:rPr lang="en-US" dirty="0" smtClean="0"/>
              <a:t> diagrams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cdn.iwastesomuchtime.com/January-20-2012-19-16-18-35r4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00808"/>
            <a:ext cx="4824957" cy="4824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is Energy?</a:t>
            </a:r>
            <a:endParaRPr lang="en-GB" alt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000" smtClean="0">
                <a:solidFill>
                  <a:srgbClr val="0000FF"/>
                </a:solidFill>
              </a:rPr>
              <a:t>“The capacity to do work”</a:t>
            </a:r>
          </a:p>
        </p:txBody>
      </p:sp>
      <p:pic>
        <p:nvPicPr>
          <p:cNvPr id="57346" name="Picture 2" descr="http://www.nndb.com/people/275/000049128/joule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64904"/>
            <a:ext cx="2932042" cy="3700637"/>
          </a:xfrm>
          <a:prstGeom prst="rect">
            <a:avLst/>
          </a:prstGeom>
          <a:noFill/>
        </p:spPr>
      </p:pic>
      <p:sp>
        <p:nvSpPr>
          <p:cNvPr id="4101" name="AutoShape 6"/>
          <p:cNvSpPr>
            <a:spLocks noChangeArrowheads="1"/>
          </p:cNvSpPr>
          <p:nvPr/>
        </p:nvSpPr>
        <p:spPr bwMode="auto">
          <a:xfrm>
            <a:off x="107950" y="4868863"/>
            <a:ext cx="2736850" cy="1800225"/>
          </a:xfrm>
          <a:prstGeom prst="wedgeRoundRectCallout">
            <a:avLst>
              <a:gd name="adj1" fmla="val 149952"/>
              <a:gd name="adj2" fmla="val -97340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3200" dirty="0"/>
              <a:t>Not a very good definition!</a:t>
            </a:r>
            <a:endParaRPr lang="en-GB" altLang="en-US" sz="3200" dirty="0"/>
          </a:p>
          <a:p>
            <a:pPr algn="ctr"/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Let’s try to understand what energy is.</a:t>
            </a:r>
            <a:endParaRPr lang="en-GB" alt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dirty="0" smtClean="0"/>
          </a:p>
        </p:txBody>
      </p:sp>
      <p:pic>
        <p:nvPicPr>
          <p:cNvPr id="6148" name="Picture 5" descr="penguin low frictio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857500"/>
            <a:ext cx="641508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AutoShape 8"/>
          <p:cNvSpPr>
            <a:spLocks noChangeArrowheads="1"/>
          </p:cNvSpPr>
          <p:nvPr/>
        </p:nvSpPr>
        <p:spPr bwMode="auto">
          <a:xfrm>
            <a:off x="5076056" y="5301208"/>
            <a:ext cx="3708920" cy="1312168"/>
          </a:xfrm>
          <a:prstGeom prst="wedgeRoundRectCallout">
            <a:avLst>
              <a:gd name="adj1" fmla="val -47944"/>
              <a:gd name="adj2" fmla="val -82934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3200" dirty="0"/>
              <a:t>Energy can take many forms;</a:t>
            </a:r>
            <a:endParaRPr lang="en-GB" altLang="en-US" sz="3200" dirty="0"/>
          </a:p>
          <a:p>
            <a:pPr algn="ctr"/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Heat</a:t>
            </a:r>
            <a:endParaRPr lang="en-GB" altLang="en-US" dirty="0" smtClean="0">
              <a:solidFill>
                <a:srgbClr val="FF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7" name="Picture 6" descr="red hot nickel on ice gi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484784"/>
            <a:ext cx="6707545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5000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Light</a:t>
            </a:r>
            <a:endParaRPr lang="en-GB" altLang="en-US" dirty="0" smtClean="0">
              <a:solidFill>
                <a:schemeClr val="bg1"/>
              </a:solidFill>
            </a:endParaRPr>
          </a:p>
        </p:txBody>
      </p:sp>
      <p:pic>
        <p:nvPicPr>
          <p:cNvPr id="8195" name="Picture 3" descr="Laser gif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1571625"/>
            <a:ext cx="862012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Sound</a:t>
            </a:r>
            <a:endParaRPr lang="en-GB" altLang="en-US" dirty="0" smtClean="0">
              <a:solidFill>
                <a:schemeClr val="bg1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220" name="Picture 7" descr="loud-bo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1628775"/>
            <a:ext cx="32194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Kinetic (movement)</a:t>
            </a:r>
            <a:endParaRPr lang="en-GB" altLang="en-US" smtClean="0">
              <a:solidFill>
                <a:schemeClr val="bg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alt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3"/>
              </a:rPr>
              <a:t> </a:t>
            </a:r>
            <a:endParaRPr lang="en-GB" alt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 descr="kinetic energy gif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" y="1714500"/>
            <a:ext cx="7215188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</TotalTime>
  <Words>267</Words>
  <Application>Microsoft Office PowerPoint</Application>
  <PresentationFormat>On-screen Show (4:3)</PresentationFormat>
  <Paragraphs>114</Paragraphs>
  <Slides>34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This lesson</vt:lpstr>
      <vt:lpstr>Do now!</vt:lpstr>
      <vt:lpstr>What is Energy?</vt:lpstr>
      <vt:lpstr>What is Energy?</vt:lpstr>
      <vt:lpstr>Let’s try to understand what energy is.</vt:lpstr>
      <vt:lpstr>Heat</vt:lpstr>
      <vt:lpstr>Light</vt:lpstr>
      <vt:lpstr>Sound</vt:lpstr>
      <vt:lpstr>Kinetic (movement)</vt:lpstr>
      <vt:lpstr>Electric</vt:lpstr>
      <vt:lpstr>Chemical</vt:lpstr>
      <vt:lpstr>Gravitational potential</vt:lpstr>
      <vt:lpstr>Elastic/Strain</vt:lpstr>
      <vt:lpstr>Nuclear</vt:lpstr>
      <vt:lpstr>Types of Energy</vt:lpstr>
      <vt:lpstr>Types of Energy</vt:lpstr>
      <vt:lpstr>The Law of Conservation of Energy</vt:lpstr>
      <vt:lpstr>Slide 18</vt:lpstr>
      <vt:lpstr>Energy Flow diagrams</vt:lpstr>
      <vt:lpstr>Other examples</vt:lpstr>
      <vt:lpstr>Other examples</vt:lpstr>
      <vt:lpstr>Other examples?</vt:lpstr>
      <vt:lpstr>Other examples?</vt:lpstr>
      <vt:lpstr>Other examples?</vt:lpstr>
      <vt:lpstr>Energy Circus</vt:lpstr>
      <vt:lpstr>Sankey Diagram</vt:lpstr>
      <vt:lpstr>Sankey Diagram</vt:lpstr>
      <vt:lpstr>Sankey Diagram</vt:lpstr>
      <vt:lpstr>Efficiency</vt:lpstr>
      <vt:lpstr>Efficiency</vt:lpstr>
      <vt:lpstr>Example</vt:lpstr>
      <vt:lpstr>Energy efficient light bulb</vt:lpstr>
      <vt:lpstr>Energy efficient light bulb</vt:lpstr>
      <vt:lpstr>2.3 Efficiency and Sankey diagrams</vt:lpstr>
    </vt:vector>
  </TitlesOfParts>
  <Company>Oslo International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Momentum</dc:title>
  <dc:creator>ocuser14</dc:creator>
  <cp:lastModifiedBy>Home</cp:lastModifiedBy>
  <cp:revision>76</cp:revision>
  <dcterms:created xsi:type="dcterms:W3CDTF">2006-10-12T08:11:49Z</dcterms:created>
  <dcterms:modified xsi:type="dcterms:W3CDTF">2014-08-14T12:38:38Z</dcterms:modified>
</cp:coreProperties>
</file>